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18"/>
  </p:notesMasterIdLst>
  <p:handoutMasterIdLst>
    <p:handoutMasterId r:id="rId19"/>
  </p:handoutMasterIdLst>
  <p:sldIdLst>
    <p:sldId id="393" r:id="rId2"/>
    <p:sldId id="363" r:id="rId3"/>
    <p:sldId id="364" r:id="rId4"/>
    <p:sldId id="385" r:id="rId5"/>
    <p:sldId id="405" r:id="rId6"/>
    <p:sldId id="386" r:id="rId7"/>
    <p:sldId id="396" r:id="rId8"/>
    <p:sldId id="401" r:id="rId9"/>
    <p:sldId id="403" r:id="rId10"/>
    <p:sldId id="404" r:id="rId11"/>
    <p:sldId id="395" r:id="rId12"/>
    <p:sldId id="448" r:id="rId13"/>
    <p:sldId id="451" r:id="rId14"/>
    <p:sldId id="445" r:id="rId15"/>
    <p:sldId id="444" r:id="rId16"/>
    <p:sldId id="449" r:id="rId1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2EDC"/>
    <a:srgbClr val="007434"/>
    <a:srgbClr val="9EBFD4"/>
    <a:srgbClr val="F4C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76054" autoAdjust="0"/>
  </p:normalViewPr>
  <p:slideViewPr>
    <p:cSldViewPr>
      <p:cViewPr varScale="1">
        <p:scale>
          <a:sx n="96" d="100"/>
          <a:sy n="96" d="100"/>
        </p:scale>
        <p:origin x="2656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8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2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C7A310A2-6535-4417-8FA8-AA0E3BD8E381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2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F8B6821C-F382-4246-80AA-F937D9CF3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7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A968B9A5-E803-4C2D-B955-F74BDA24F802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A82CFD2B-B1E9-4286-B907-F22A15B9E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89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2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60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14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96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is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27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52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49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88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07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5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07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82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02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46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24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1/20/21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11B3707-FD6F-4357-B18B-37D39DF1D0B5}" type="datetimeFigureOut">
              <a:rPr lang="en-US" smtClean="0"/>
              <a:t>1/20/21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3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Truncation errors: using Taylor series to approximation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774170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8600" y="-248159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Iclicker</a:t>
            </a:r>
            <a:r>
              <a:rPr lang="en-US" dirty="0"/>
              <a:t> question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895600" y="886691"/>
            <a:ext cx="5764397" cy="5608958"/>
            <a:chOff x="2951018" y="748146"/>
            <a:chExt cx="5764397" cy="56089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b="6258"/>
            <a:stretch/>
          </p:blipFill>
          <p:spPr>
            <a:xfrm>
              <a:off x="2971800" y="748146"/>
              <a:ext cx="5743615" cy="550025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51018" y="4572000"/>
              <a:ext cx="460382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A)</a:t>
              </a:r>
            </a:p>
            <a:p>
              <a:r>
                <a:rPr lang="en-US" sz="2200" dirty="0"/>
                <a:t>B)</a:t>
              </a:r>
            </a:p>
            <a:p>
              <a:r>
                <a:rPr lang="en-US" sz="2200" dirty="0"/>
                <a:t>C)</a:t>
              </a:r>
            </a:p>
            <a:p>
              <a:r>
                <a:rPr lang="en-US" sz="2200" dirty="0"/>
                <a:t>D)</a:t>
              </a:r>
            </a:p>
            <a:p>
              <a:r>
                <a:rPr lang="en-US" sz="2200" dirty="0"/>
                <a:t>E)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5638800" y="6324600"/>
            <a:ext cx="2908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“Taylor of </a:t>
            </a:r>
            <a:r>
              <a:rPr lang="en-US" dirty="0" err="1"/>
              <a:t>exp</a:t>
            </a:r>
            <a:r>
              <a:rPr lang="en-US" dirty="0"/>
              <a:t>(x) about 2”</a:t>
            </a:r>
          </a:p>
        </p:txBody>
      </p:sp>
    </p:spTree>
    <p:extLst>
      <p:ext uri="{BB962C8B-B14F-4D97-AF65-F5344CB8AC3E}">
        <p14:creationId xmlns:p14="http://schemas.microsoft.com/office/powerpoint/2010/main" val="1268922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8622" y="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Making error predictions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22" y="1168400"/>
            <a:ext cx="8686800" cy="21875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20290"/>
          <a:stretch/>
        </p:blipFill>
        <p:spPr>
          <a:xfrm>
            <a:off x="1033849" y="3355952"/>
            <a:ext cx="3778078" cy="15589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9655" b="3441"/>
          <a:stretch/>
        </p:blipFill>
        <p:spPr>
          <a:xfrm>
            <a:off x="1015314" y="4914856"/>
            <a:ext cx="5666253" cy="17145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52799" y="78153"/>
            <a:ext cx="5257337" cy="2522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“Polynomial Approximation with Derivatives” </a:t>
            </a:r>
            <a:r>
              <a:rPr lang="mr-IN" dirty="0"/>
              <a:t>–</a:t>
            </a:r>
            <a:r>
              <a:rPr lang="en-US" dirty="0"/>
              <a:t> Part 3</a:t>
            </a:r>
          </a:p>
        </p:txBody>
      </p:sp>
    </p:spTree>
    <p:extLst>
      <p:ext uri="{BB962C8B-B14F-4D97-AF65-F5344CB8AC3E}">
        <p14:creationId xmlns:p14="http://schemas.microsoft.com/office/powerpoint/2010/main" val="332730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Taylor approximations to obtain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0999" y="1600200"/>
                <a:ext cx="8565343" cy="44659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Let’s say a function has the following Taylor series expansion about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𝑥</m:t>
                    </m:r>
                    <m:r>
                      <a:rPr lang="en-US" sz="2200" b="0" i="0" smtClean="0"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sz="2200" dirty="0"/>
                  <a:t>.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15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6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25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32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8</m:t>
                          </m:r>
                        </m:sup>
                      </m:sSup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O</m:t>
                      </m:r>
                      <m:r>
                        <a:rPr lang="en-US" b="0" i="0" smtClean="0">
                          <a:latin typeface="Cambria Math" charset="0"/>
                        </a:rPr>
                        <m:t>((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−2)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9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Therefore the Taylor polynomial of order 4 is given by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15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sz="2200" dirty="0"/>
              </a:p>
              <a:p>
                <a:r>
                  <a:rPr lang="en-US" sz="2200" dirty="0"/>
                  <a:t>where the first derivative is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)=−5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−2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charset="0"/>
                            </a:rPr>
                            <m:t>15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1600200"/>
                <a:ext cx="8565343" cy="4465966"/>
              </a:xfrm>
              <a:prstGeom prst="rect">
                <a:avLst/>
              </a:prstGeom>
              <a:blipFill>
                <a:blip r:embed="rId3"/>
                <a:stretch>
                  <a:fillRect l="-1037" t="-1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4191000"/>
            <a:ext cx="3849761" cy="24472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255000" y="5943600"/>
                <a:ext cx="6913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000" y="5943600"/>
                <a:ext cx="69134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689090" y="4094202"/>
                <a:ext cx="6549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090" y="4094202"/>
                <a:ext cx="654988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973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Taylor approximations to obtain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600200"/>
                <a:ext cx="8166848" cy="4152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We can get the approximation for the derivative of the function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200" dirty="0"/>
                  <a:t> using the derivative of the Taylor approximation: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)=−5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−2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charset="0"/>
                            </a:rPr>
                            <m:t>15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For example, the approximation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𝑓</m:t>
                    </m:r>
                    <m:r>
                      <a:rPr lang="en-US" sz="2000" b="0" i="1" smtClean="0">
                        <a:latin typeface="Cambria Math" charset="0"/>
                      </a:rPr>
                      <m:t>′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2.3</m:t>
                        </m:r>
                      </m:e>
                    </m:d>
                  </m:oMath>
                </a14:m>
                <a:r>
                  <a:rPr lang="en-US" sz="2000" dirty="0"/>
                  <a:t> is </a:t>
                </a:r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2.3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2.3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charset="0"/>
                        </a:rPr>
                        <m:t>−1.2975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(note that the exact value is </a:t>
                </a:r>
              </a:p>
              <a:p>
                <a:endParaRPr lang="en-US" sz="20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2.3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=−1.31444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600200"/>
                <a:ext cx="8166848" cy="4152675"/>
              </a:xfrm>
              <a:prstGeom prst="rect">
                <a:avLst/>
              </a:prstGeom>
              <a:blipFill rotWithShape="0">
                <a:blip r:embed="rId3"/>
                <a:stretch>
                  <a:fillRect l="-971" t="-881" r="-1344" b="-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4191000"/>
            <a:ext cx="3849761" cy="24472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255000" y="5943600"/>
                <a:ext cx="6913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000" y="5943600"/>
                <a:ext cx="69134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689090" y="4094202"/>
                <a:ext cx="6549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090" y="4094202"/>
                <a:ext cx="654988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81000" y="5905275"/>
                <a:ext cx="4572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/>
                  <a:t>What happens if we want to use the same method to approximate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r>
                      <a:rPr lang="en-US" i="1">
                        <a:latin typeface="Cambria Math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dirty="0"/>
                  <a:t> 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905275"/>
                <a:ext cx="4572000" cy="923330"/>
              </a:xfrm>
              <a:prstGeom prst="rect">
                <a:avLst/>
              </a:prstGeom>
              <a:blipFill rotWithShape="0">
                <a:blip r:embed="rId7"/>
                <a:stretch>
                  <a:fillRect l="-1200" t="-3974" r="-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954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59976" y="1161984"/>
                <a:ext cx="8884024" cy="53317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The function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charset="0"/>
                          </a:rPr>
                          <m:t>sin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⁡(2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mr-I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+2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 is approximated by the following Taylor polynomial of degree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𝑛</m:t>
                    </m:r>
                    <m:r>
                      <a:rPr lang="en-US" sz="2200" b="0" i="1" smtClean="0"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sz="2200" dirty="0"/>
                  <a:t> about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𝑥</m:t>
                    </m:r>
                    <m:r>
                      <a:rPr lang="en-US" sz="2200" b="0" i="0" smtClean="0">
                        <a:latin typeface="Cambria Math" charset="0"/>
                      </a:rPr>
                      <m:t>=2</m:t>
                    </m:r>
                    <m:r>
                      <m:rPr>
                        <m:sty m:val="p"/>
                      </m:rPr>
                      <a:rPr lang="el-GR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π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r>
                        <a:rPr lang="mr-IN" sz="2000" i="1">
                          <a:latin typeface="Cambria Math" charset="0"/>
                        </a:rPr>
                        <m:t>39.4784 + 12.5664 </m:t>
                      </m:r>
                      <m:d>
                        <m:dPr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mr-IN" sz="2000" i="1">
                              <a:latin typeface="Cambria Math" charset="0"/>
                            </a:rPr>
                            <m:t>𝑥</m:t>
                          </m:r>
                          <m:r>
                            <a:rPr lang="mr-IN" sz="2000" i="1">
                              <a:latin typeface="Cambria Math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π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−</m:t>
                      </m:r>
                      <m:r>
                        <a:rPr lang="mr-IN" sz="2000" i="1">
                          <a:latin typeface="Cambria Math" charset="0"/>
                        </a:rPr>
                        <m:t> 18.7392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2</m:t>
                      </m:r>
                      <m:sSup>
                        <m:sSupPr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mr-I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mr-IN" sz="20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mr-IN" sz="2000" i="1">
                                  <a:latin typeface="Cambria Math" charset="0"/>
                                </a:rPr>
                                <m:t>−2</m:t>
                              </m:r>
                              <m:r>
                                <a:rPr lang="el-GR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</m:d>
                        </m:e>
                        <m:sup>
                          <m:r>
                            <a:rPr lang="en-US" sz="2000" b="0" i="1" dirty="0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endParaRPr lang="en-US" sz="2200" dirty="0"/>
              </a:p>
              <a:p>
                <a:r>
                  <a:rPr lang="en-US" sz="2200" dirty="0"/>
                  <a:t>Determine an approximation for the first derivative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200" dirty="0"/>
                  <a:t> at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𝑥</m:t>
                    </m:r>
                    <m:r>
                      <a:rPr lang="en-US" sz="2200">
                        <a:latin typeface="Cambria Math" charset="0"/>
                      </a:rPr>
                      <m:t>=</m:t>
                    </m:r>
                    <m:r>
                      <a:rPr lang="en-US" sz="2200" b="0" i="0" smtClean="0">
                        <a:latin typeface="Cambria Math" charset="0"/>
                      </a:rPr>
                      <m:t>6.1</m:t>
                    </m:r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A) 18.7741</a:t>
                </a:r>
              </a:p>
              <a:p>
                <a:r>
                  <a:rPr lang="en-US" sz="2200" dirty="0"/>
                  <a:t>B) 12.6856</a:t>
                </a:r>
              </a:p>
              <a:p>
                <a:r>
                  <a:rPr lang="en-US" sz="2200" dirty="0"/>
                  <a:t>C) 19.4319</a:t>
                </a:r>
              </a:p>
              <a:p>
                <a:r>
                  <a:rPr lang="en-US" sz="2200" dirty="0"/>
                  <a:t>D) 15.6840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76" y="1161984"/>
                <a:ext cx="8884024" cy="5331781"/>
              </a:xfrm>
              <a:prstGeom prst="rect">
                <a:avLst/>
              </a:prstGeom>
              <a:blipFill>
                <a:blip r:embed="rId3"/>
                <a:stretch>
                  <a:fillRect l="-713" t="-475" b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>
            <a:spLocks/>
          </p:cNvSpPr>
          <p:nvPr/>
        </p:nvSpPr>
        <p:spPr>
          <a:xfrm>
            <a:off x="228600" y="-248159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Iclicker</a:t>
            </a:r>
            <a:r>
              <a:rPr lang="en-US" dirty="0"/>
              <a:t> question</a:t>
            </a:r>
          </a:p>
        </p:txBody>
      </p:sp>
    </p:spTree>
    <p:extLst>
      <p:ext uri="{BB962C8B-B14F-4D97-AF65-F5344CB8AC3E}">
        <p14:creationId xmlns:p14="http://schemas.microsoft.com/office/powerpoint/2010/main" val="506379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524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Computing integrals using Taylor Series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034522"/>
            <a:ext cx="6771908" cy="16042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1000" y="1219200"/>
                <a:ext cx="8166848" cy="539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 function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approximated by a Taylor polynomial of order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 </m:t>
                    </m:r>
                    <m:r>
                      <a:rPr lang="en-US" sz="2200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/>
                  <a:t> around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𝑥</m:t>
                    </m:r>
                    <m:r>
                      <a:rPr lang="en-US" sz="2200" b="0" i="0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mr-I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s-I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mr-I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endParaRPr lang="en-US" sz="2200" dirty="0"/>
              </a:p>
              <a:p>
                <a:r>
                  <a:rPr lang="en-US" sz="2200" dirty="0"/>
                  <a:t>We can find an approximation for the integral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𝑠</m:t>
                        </m:r>
                      </m:sub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𝑡</m:t>
                        </m:r>
                      </m:sup>
                      <m:e>
                        <m:r>
                          <a:rPr lang="en-US" sz="2200" i="1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200" b="0" i="1" smtClean="0">
                            <a:latin typeface="Cambria Math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sz="2200" dirty="0"/>
                  <a:t> by integrating the polynomial:</a:t>
                </a:r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Where we can use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𝑠</m:t>
                        </m:r>
                      </m:sub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𝑡</m:t>
                        </m:r>
                      </m:sup>
                      <m:e>
                        <m:sSup>
                          <m:sSup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2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latin typeface="Cambria Math" charset="0"/>
                          </a:rPr>
                          <m:t>𝑑𝑥</m:t>
                        </m:r>
                      </m:e>
                    </m:nary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2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+1</m:t>
                        </m:r>
                      </m:den>
                    </m:f>
                    <m:r>
                      <a:rPr lang="en-US" sz="2200" b="0" i="1" smtClean="0">
                        <a:latin typeface="Cambria Math" charset="0"/>
                      </a:rPr>
                      <m:t>−</m:t>
                    </m:r>
                  </m:oMath>
                </a14:m>
                <a:r>
                  <a:rPr lang="mr-IN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2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200" i="1">
                            <a:latin typeface="Cambria Math" charset="0"/>
                          </a:rPr>
                          <m:t>𝑖</m:t>
                        </m:r>
                        <m:r>
                          <a:rPr lang="en-US" sz="2200" i="1">
                            <a:latin typeface="Cambria Math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219200"/>
                <a:ext cx="8166848" cy="5391091"/>
              </a:xfrm>
              <a:prstGeom prst="rect">
                <a:avLst/>
              </a:prstGeom>
              <a:blipFill rotWithShape="0">
                <a:blip r:embed="rId4"/>
                <a:stretch>
                  <a:fillRect l="-1195" t="-8145" b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5638800" y="6324600"/>
            <a:ext cx="3036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“Computing PI with Taylor”</a:t>
            </a:r>
          </a:p>
        </p:txBody>
      </p:sp>
    </p:spTree>
    <p:extLst>
      <p:ext uri="{BB962C8B-B14F-4D97-AF65-F5344CB8AC3E}">
        <p14:creationId xmlns:p14="http://schemas.microsoft.com/office/powerpoint/2010/main" val="976496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59976" y="1161984"/>
                <a:ext cx="8655424" cy="38496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A function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/>
                  <a:t>is approximated by the following  Taylor polynomial: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10+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−5 </m:t>
                      </m:r>
                      <m:sSup>
                        <m:sSupPr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5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0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24</m:t>
                          </m:r>
                        </m:den>
                      </m:f>
                      <m:r>
                        <a:rPr lang="en-US" sz="20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72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endParaRPr lang="en-US" sz="2200" dirty="0"/>
              </a:p>
              <a:p>
                <a:r>
                  <a:rPr lang="en-US" sz="2200" dirty="0"/>
                  <a:t>Determine an approximated value for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is-IS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1</m:t>
                        </m:r>
                      </m:sup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2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pPr marL="457200" indent="-457200">
                  <a:buAutoNum type="alphaUcParenR"/>
                </a:pPr>
                <a:r>
                  <a:rPr lang="en-US" sz="2200" dirty="0"/>
                  <a:t>-10.27</a:t>
                </a:r>
              </a:p>
              <a:p>
                <a:pPr marL="457200" indent="-457200">
                  <a:buAutoNum type="alphaUcParenR"/>
                </a:pPr>
                <a:r>
                  <a:rPr lang="en-US" sz="2200" dirty="0"/>
                  <a:t>-11.77</a:t>
                </a:r>
              </a:p>
              <a:p>
                <a:r>
                  <a:rPr lang="en-US" sz="2200" dirty="0"/>
                  <a:t>C)    11.77</a:t>
                </a:r>
              </a:p>
              <a:p>
                <a:r>
                  <a:rPr lang="en-US" sz="2200" dirty="0"/>
                  <a:t>D)    10.27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76" y="1161984"/>
                <a:ext cx="8655424" cy="3849644"/>
              </a:xfrm>
              <a:prstGeom prst="rect">
                <a:avLst/>
              </a:prstGeom>
              <a:blipFill rotWithShape="0">
                <a:blip r:embed="rId3"/>
                <a:stretch>
                  <a:fillRect l="-915" t="-10777" b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>
            <a:spLocks/>
          </p:cNvSpPr>
          <p:nvPr/>
        </p:nvSpPr>
        <p:spPr>
          <a:xfrm>
            <a:off x="228600" y="-248159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Iclicker</a:t>
            </a:r>
            <a:r>
              <a:rPr lang="en-US" dirty="0"/>
              <a:t> question</a:t>
            </a:r>
          </a:p>
        </p:txBody>
      </p:sp>
    </p:spTree>
    <p:extLst>
      <p:ext uri="{BB962C8B-B14F-4D97-AF65-F5344CB8AC3E}">
        <p14:creationId xmlns:p14="http://schemas.microsoft.com/office/powerpoint/2010/main" val="1962904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9939596-28CB-6B4A-A35A-ED55903C5928}"/>
                  </a:ext>
                </a:extLst>
              </p:cNvPr>
              <p:cNvSpPr/>
              <p:nvPr/>
            </p:nvSpPr>
            <p:spPr>
              <a:xfrm>
                <a:off x="258550" y="1179102"/>
                <a:ext cx="8305800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Let’s say we want to approximate a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with a polynomial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For simplicity, assume we know the function value and its derivatives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(we will later generalize this for any point). Hence,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9939596-28CB-6B4A-A35A-ED55903C5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50" y="1179102"/>
                <a:ext cx="8305800" cy="3046988"/>
              </a:xfrm>
              <a:prstGeom prst="rect">
                <a:avLst/>
              </a:prstGeom>
              <a:blipFill>
                <a:blip r:embed="rId3"/>
                <a:stretch>
                  <a:fillRect l="-1069" t="-1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01E24B95-9834-3149-AB41-2D087EF865C9}"/>
              </a:ext>
            </a:extLst>
          </p:cNvPr>
          <p:cNvSpPr/>
          <p:nvPr/>
        </p:nvSpPr>
        <p:spPr>
          <a:xfrm>
            <a:off x="220450" y="445209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Approximating functions </a:t>
            </a:r>
            <a:r>
              <a:rPr lang="en-US" sz="2800" b="1"/>
              <a:t>using polynomials: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FD2759-D582-9547-ABC3-AA144FD2441C}"/>
                  </a:ext>
                </a:extLst>
              </p:cNvPr>
              <p:cNvSpPr txBox="1"/>
              <p:nvPr/>
            </p:nvSpPr>
            <p:spPr>
              <a:xfrm>
                <a:off x="1066800" y="1933658"/>
                <a:ext cx="6748514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𝑜</m:t>
                          </m:r>
                        </m:sub>
                      </m:sSub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p>
                      </m:sSup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sz="2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p>
                      </m:sSup>
                      <m:r>
                        <a:rPr lang="en-US" sz="2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+⋯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FD2759-D582-9547-ABC3-AA144FD24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933658"/>
                <a:ext cx="6748514" cy="400110"/>
              </a:xfrm>
              <a:prstGeom prst="rect">
                <a:avLst/>
              </a:prstGeom>
              <a:blipFill>
                <a:blip r:embed="rId4"/>
                <a:stretch>
                  <a:fillRect l="-1318" t="-9091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17FD345-14E3-F149-B048-54A4F2F1DB7D}"/>
                  </a:ext>
                </a:extLst>
              </p:cNvPr>
              <p:cNvSpPr/>
              <p:nvPr/>
            </p:nvSpPr>
            <p:spPr>
              <a:xfrm>
                <a:off x="-375941" y="5828995"/>
                <a:ext cx="25908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17FD345-14E3-F149-B048-54A4F2F1D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5941" y="5828995"/>
                <a:ext cx="2590800" cy="430887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E48545-B06E-C643-A2AE-0C938AA5ACDA}"/>
                  </a:ext>
                </a:extLst>
              </p:cNvPr>
              <p:cNvSpPr txBox="1"/>
              <p:nvPr/>
            </p:nvSpPr>
            <p:spPr>
              <a:xfrm>
                <a:off x="220450" y="3651091"/>
                <a:ext cx="60321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2 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+3 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4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E48545-B06E-C643-A2AE-0C938AA5A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50" y="3651091"/>
                <a:ext cx="6032100" cy="369332"/>
              </a:xfrm>
              <a:prstGeom prst="rect">
                <a:avLst/>
              </a:prstGeom>
              <a:blipFill>
                <a:blip r:embed="rId6"/>
                <a:stretch>
                  <a:fillRect l="-630" t="-9677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43F191B-4BE1-444A-8768-C806A8F7EF3D}"/>
                  </a:ext>
                </a:extLst>
              </p:cNvPr>
              <p:cNvSpPr/>
              <p:nvPr/>
            </p:nvSpPr>
            <p:spPr>
              <a:xfrm>
                <a:off x="-381000" y="6267192"/>
                <a:ext cx="25908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43F191B-4BE1-444A-8768-C806A8F7EF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000" y="6267192"/>
                <a:ext cx="2590800" cy="430887"/>
              </a:xfrm>
              <a:prstGeom prst="rect">
                <a:avLst/>
              </a:prstGeom>
              <a:blipFill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76D883-0135-5743-821D-3DE169AC98D7}"/>
                  </a:ext>
                </a:extLst>
              </p:cNvPr>
              <p:cNvSpPr txBox="1"/>
              <p:nvPr/>
            </p:nvSpPr>
            <p:spPr>
              <a:xfrm>
                <a:off x="185248" y="4166708"/>
                <a:ext cx="6094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2 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3 </m:t>
                          </m:r>
                        </m:sub>
                      </m:sSub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3)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76D883-0135-5743-821D-3DE169AC9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48" y="4166708"/>
                <a:ext cx="6094104" cy="369332"/>
              </a:xfrm>
              <a:prstGeom prst="rect">
                <a:avLst/>
              </a:prstGeom>
              <a:blipFill>
                <a:blip r:embed="rId8"/>
                <a:stretch>
                  <a:fillRect l="-1250" t="-1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4C42486-360A-5545-A925-2C0BE34BF3A5}"/>
                  </a:ext>
                </a:extLst>
              </p:cNvPr>
              <p:cNvSpPr/>
              <p:nvPr/>
            </p:nvSpPr>
            <p:spPr>
              <a:xfrm>
                <a:off x="1416117" y="5845444"/>
                <a:ext cx="31242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′′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2 </m:t>
                          </m:r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4C42486-360A-5545-A925-2C0BE34BF3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117" y="5845444"/>
                <a:ext cx="3124200" cy="430887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EAC39CC-F2E1-2048-9D96-4E9B6D93D7B6}"/>
                  </a:ext>
                </a:extLst>
              </p:cNvPr>
              <p:cNvSpPr/>
              <p:nvPr/>
            </p:nvSpPr>
            <p:spPr>
              <a:xfrm>
                <a:off x="1691769" y="6344612"/>
                <a:ext cx="31242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′′′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2) 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3 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EAC39CC-F2E1-2048-9D96-4E9B6D93D7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769" y="6344612"/>
                <a:ext cx="3124200" cy="400110"/>
              </a:xfrm>
              <a:prstGeom prst="rect">
                <a:avLst/>
              </a:prstGeom>
              <a:blipFill>
                <a:blip r:embed="rId10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1E7F5E8-CB9C-494F-8461-C36C1E4D88F7}"/>
                  </a:ext>
                </a:extLst>
              </p:cNvPr>
              <p:cNvSpPr/>
              <p:nvPr/>
            </p:nvSpPr>
            <p:spPr>
              <a:xfrm>
                <a:off x="3893697" y="5876221"/>
                <a:ext cx="31242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𝑣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2) 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1E7F5E8-CB9C-494F-8461-C36C1E4D88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697" y="5876221"/>
                <a:ext cx="3124200" cy="400110"/>
              </a:xfrm>
              <a:prstGeom prst="rect">
                <a:avLst/>
              </a:prstGeom>
              <a:blipFill>
                <a:blip r:embed="rId11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9AEDEA-41D2-C84F-95DC-5F46DB220FB2}"/>
                  </a:ext>
                </a:extLst>
              </p:cNvPr>
              <p:cNvSpPr txBox="1"/>
              <p:nvPr/>
            </p:nvSpPr>
            <p:spPr>
              <a:xfrm>
                <a:off x="159263" y="4717047"/>
                <a:ext cx="54107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′′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3 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2)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9AEDEA-41D2-C84F-95DC-5F46DB220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63" y="4717047"/>
                <a:ext cx="5410712" cy="369332"/>
              </a:xfrm>
              <a:prstGeom prst="rect">
                <a:avLst/>
              </a:prstGeom>
              <a:blipFill>
                <a:blip r:embed="rId12"/>
                <a:stretch>
                  <a:fillRect t="-3226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29800C-7B29-1C4E-AFE8-247483EA1451}"/>
                  </a:ext>
                </a:extLst>
              </p:cNvPr>
              <p:cNvSpPr txBox="1"/>
              <p:nvPr/>
            </p:nvSpPr>
            <p:spPr>
              <a:xfrm>
                <a:off x="185248" y="5267386"/>
                <a:ext cx="34250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𝑣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2)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29800C-7B29-1C4E-AFE8-247483EA1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48" y="5267386"/>
                <a:ext cx="3425040" cy="369332"/>
              </a:xfrm>
              <a:prstGeom prst="rect">
                <a:avLst/>
              </a:prstGeom>
              <a:blipFill>
                <a:blip r:embed="rId13"/>
                <a:stretch>
                  <a:fillRect l="-2593" t="-66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63EE484-2C2D-0F4C-ADC8-59DB6BFEF589}"/>
                  </a:ext>
                </a:extLst>
              </p:cNvPr>
              <p:cNvSpPr/>
              <p:nvPr/>
            </p:nvSpPr>
            <p:spPr>
              <a:xfrm>
                <a:off x="6768875" y="6106117"/>
                <a:ext cx="2375125" cy="476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! 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63EE484-2C2D-0F4C-ADC8-59DB6BFEF5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875" y="6106117"/>
                <a:ext cx="2375125" cy="476990"/>
              </a:xfrm>
              <a:prstGeom prst="rect">
                <a:avLst/>
              </a:prstGeom>
              <a:blipFill>
                <a:blip r:embed="rId1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546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400"/>
            <a:ext cx="7772400" cy="1143000"/>
          </a:xfrm>
        </p:spPr>
        <p:txBody>
          <a:bodyPr/>
          <a:lstStyle/>
          <a:p>
            <a:r>
              <a:rPr lang="en-US" dirty="0"/>
              <a:t>Taylor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04800" y="2935727"/>
                <a:ext cx="6690421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+⋯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935727"/>
                <a:ext cx="6690421" cy="716735"/>
              </a:xfrm>
              <a:prstGeom prst="rect">
                <a:avLst/>
              </a:prstGeom>
              <a:blipFill>
                <a:blip r:embed="rId3"/>
                <a:stretch>
                  <a:fillRect l="-1328"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3466" y="1319172"/>
                <a:ext cx="8323333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Taylor Series approximation about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66" y="1319172"/>
                <a:ext cx="8323333" cy="492443"/>
              </a:xfrm>
              <a:prstGeom prst="rect">
                <a:avLst/>
              </a:prstGeom>
              <a:blipFill rotWithShape="0">
                <a:blip r:embed="rId4"/>
                <a:stretch>
                  <a:fillRect l="-1319" t="-9877" b="-3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4800" y="4193161"/>
                <a:ext cx="2766783" cy="1007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is-I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mr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s-I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i="1">
                                  <a:latin typeface="Cambria Math" charset="0"/>
                                </a:rPr>
                                <m:t>(0)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mr-I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!</m:t>
                              </m:r>
                            </m:den>
                          </m:f>
                          <m:sSup>
                            <m:sSupPr>
                              <m:ctrlPr>
                                <a:rPr lang="mr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193161"/>
                <a:ext cx="2766783" cy="1007327"/>
              </a:xfrm>
              <a:prstGeom prst="rect">
                <a:avLst/>
              </a:prstGeom>
              <a:blipFill>
                <a:blip r:embed="rId5"/>
                <a:stretch>
                  <a:fillRect l="-5046" t="-121250" b="-18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770901" y="6324600"/>
            <a:ext cx="5257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“Polynomial Approximation with Derivatives” </a:t>
            </a:r>
            <a:r>
              <a:rPr lang="mr-IN" dirty="0"/>
              <a:t>–</a:t>
            </a:r>
            <a:r>
              <a:rPr lang="en-US" dirty="0"/>
              <a:t> Part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634142-F8EB-B74D-8730-AC544CDD3693}"/>
                  </a:ext>
                </a:extLst>
              </p:cNvPr>
              <p:cNvSpPr txBox="1"/>
              <p:nvPr/>
            </p:nvSpPr>
            <p:spPr>
              <a:xfrm>
                <a:off x="396644" y="2177585"/>
                <a:ext cx="6748514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𝑜</m:t>
                          </m:r>
                        </m:sub>
                      </m:sSub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p>
                      </m:sSup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sz="2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p>
                      </m:sSup>
                      <m:r>
                        <a:rPr lang="en-US" sz="2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+⋯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634142-F8EB-B74D-8730-AC544CDD3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44" y="2177585"/>
                <a:ext cx="6748514" cy="400110"/>
              </a:xfrm>
              <a:prstGeom prst="rect">
                <a:avLst/>
              </a:prstGeom>
              <a:blipFill>
                <a:blip r:embed="rId6"/>
                <a:stretch>
                  <a:fillRect l="-1126" t="-9091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785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400"/>
            <a:ext cx="7772400" cy="1143000"/>
          </a:xfrm>
        </p:spPr>
        <p:txBody>
          <a:bodyPr/>
          <a:lstStyle/>
          <a:p>
            <a:r>
              <a:rPr lang="en-US" dirty="0"/>
              <a:t>Taylor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0467" y="2390158"/>
                <a:ext cx="9054082" cy="657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𝑜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)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p>
                      </m:sSup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+⋯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67" y="2390158"/>
                <a:ext cx="9054082" cy="657039"/>
              </a:xfrm>
              <a:prstGeom prst="rect">
                <a:avLst/>
              </a:prstGeom>
              <a:blipFill>
                <a:blip r:embed="rId3"/>
                <a:stretch>
                  <a:fillRect l="-560" t="-1887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3466" y="1319172"/>
                <a:ext cx="8323333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In a more general form, the Taylor Series approximation about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600" dirty="0"/>
                  <a:t> is given by: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66" y="1319172"/>
                <a:ext cx="8323333" cy="892552"/>
              </a:xfrm>
              <a:prstGeom prst="rect">
                <a:avLst/>
              </a:prstGeom>
              <a:blipFill rotWithShape="0">
                <a:blip r:embed="rId4"/>
                <a:stretch>
                  <a:fillRect l="-1319" t="-5442" r="-1758" b="-17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0467" y="3433482"/>
                <a:ext cx="3834383" cy="1007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is-I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mr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s-I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mr-IN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67" y="3433482"/>
                <a:ext cx="3834383" cy="100732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018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07818" y="-2286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Iclicker</a:t>
            </a:r>
            <a:r>
              <a:rPr lang="en-US" dirty="0"/>
              <a:t>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07818" y="935182"/>
                <a:ext cx="8323333" cy="53208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Assume a finite Taylor series approximation that converges everywhere for a given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𝑓</m:t>
                    </m:r>
                    <m:r>
                      <a:rPr lang="en-US" sz="2600" b="0" i="1" smtClean="0">
                        <a:latin typeface="Cambria Math" charset="0"/>
                      </a:rPr>
                      <m:t>(</m:t>
                    </m:r>
                    <m:r>
                      <a:rPr lang="en-US" sz="2600" b="0" i="1" smtClean="0">
                        <a:latin typeface="Cambria Math" charset="0"/>
                      </a:rPr>
                      <m:t>𝑥</m:t>
                    </m:r>
                    <m:r>
                      <a:rPr lang="en-US" sz="2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600" dirty="0"/>
                  <a:t> and you are given the following information: </a:t>
                </a:r>
              </a:p>
              <a:p>
                <a:endParaRPr lang="en-US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600" b="0" i="0" smtClean="0">
                          <a:latin typeface="Cambria Math" charset="0"/>
                        </a:rPr>
                        <m:t>=2;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sz="2600" b="0" i="1" smtClean="0">
                          <a:latin typeface="Cambria Math" charset="0"/>
                        </a:rPr>
                        <m:t>(1)</m:t>
                      </m:r>
                      <m:r>
                        <a:rPr lang="en-US" sz="2600" b="0" i="0" smtClean="0">
                          <a:latin typeface="Cambria Math" charset="0"/>
                        </a:rPr>
                        <m:t>=−3;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charset="0"/>
                            </a:rPr>
                            <m:t>′′</m:t>
                          </m:r>
                        </m:sup>
                      </m:sSup>
                      <m:r>
                        <a:rPr lang="en-US" sz="2600" b="0" i="1" smtClean="0">
                          <a:latin typeface="Cambria Math" charset="0"/>
                        </a:rPr>
                        <m:t>(1)=4;</m:t>
                      </m:r>
                      <m:r>
                        <a:rPr lang="en-US" sz="260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600" b="0" i="1" smtClean="0">
                          <a:latin typeface="Cambria Math" charset="0"/>
                        </a:rPr>
                        <m:t>=0 </m:t>
                      </m:r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∀ </m:t>
                      </m:r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≥3</m:t>
                      </m:r>
                    </m:oMath>
                  </m:oMathPara>
                </a14:m>
                <a:endParaRPr lang="en-US" sz="2600" dirty="0"/>
              </a:p>
              <a:p>
                <a:endParaRPr lang="en-US" sz="2600" dirty="0"/>
              </a:p>
              <a:p>
                <a:r>
                  <a:rPr lang="en-US" sz="2600" dirty="0"/>
                  <a:t>Evaluate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4</m:t>
                        </m:r>
                      </m:e>
                    </m:d>
                  </m:oMath>
                </a14:m>
                <a:endParaRPr lang="en-US" sz="2600" dirty="0"/>
              </a:p>
              <a:p>
                <a:endParaRPr lang="en-US" sz="2600" dirty="0"/>
              </a:p>
              <a:p>
                <a:pPr marL="514350" indent="-514350">
                  <a:buAutoNum type="alphaUcParenR"/>
                </a:pPr>
                <a:r>
                  <a:rPr lang="en-US" sz="2600" dirty="0"/>
                  <a:t>29</a:t>
                </a:r>
              </a:p>
              <a:p>
                <a:pPr marL="514350" indent="-514350">
                  <a:buAutoNum type="alphaUcParenR"/>
                </a:pPr>
                <a:r>
                  <a:rPr lang="en-US" sz="2600" dirty="0"/>
                  <a:t>11</a:t>
                </a:r>
              </a:p>
              <a:p>
                <a:pPr marL="514350" indent="-514350">
                  <a:buAutoNum type="alphaUcParenR"/>
                </a:pPr>
                <a:r>
                  <a:rPr lang="en-US" sz="2600" dirty="0"/>
                  <a:t>-25</a:t>
                </a:r>
              </a:p>
              <a:p>
                <a:pPr marL="514350" indent="-514350">
                  <a:buAutoNum type="alphaUcParenR"/>
                </a:pPr>
                <a:r>
                  <a:rPr lang="en-US" sz="2600" dirty="0"/>
                  <a:t>-7</a:t>
                </a:r>
              </a:p>
              <a:p>
                <a:pPr marL="514350" indent="-514350">
                  <a:buAutoNum type="alphaUcParenR"/>
                </a:pPr>
                <a:r>
                  <a:rPr lang="en-US" sz="2600" dirty="0"/>
                  <a:t>None of the above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18" y="935182"/>
                <a:ext cx="8323333" cy="5320816"/>
              </a:xfrm>
              <a:prstGeom prst="rect">
                <a:avLst/>
              </a:prstGeom>
              <a:blipFill rotWithShape="0">
                <a:blip r:embed="rId3"/>
                <a:stretch>
                  <a:fillRect l="-1319" t="-916" b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46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400"/>
            <a:ext cx="7772400" cy="1143000"/>
          </a:xfrm>
        </p:spPr>
        <p:txBody>
          <a:bodyPr/>
          <a:lstStyle/>
          <a:p>
            <a:r>
              <a:rPr lang="en-US" dirty="0"/>
              <a:t>Taylor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3466" y="1319172"/>
                <a:ext cx="8475734" cy="1692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We cannot sum infinite number of terms, and therefore we have to </a:t>
                </a:r>
                <a:r>
                  <a:rPr lang="en-US" sz="2600" b="1" dirty="0">
                    <a:solidFill>
                      <a:srgbClr val="FF0000"/>
                    </a:solidFill>
                  </a:rPr>
                  <a:t>truncate</a:t>
                </a:r>
                <a:r>
                  <a:rPr lang="en-US" sz="2600" dirty="0"/>
                  <a:t>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How </a:t>
                </a:r>
                <a:r>
                  <a:rPr lang="en-US" sz="2600" b="1" dirty="0">
                    <a:solidFill>
                      <a:srgbClr val="FF0000"/>
                    </a:solidFill>
                  </a:rPr>
                  <a:t>big is the error </a:t>
                </a:r>
                <a:r>
                  <a:rPr lang="en-US" sz="2600" dirty="0"/>
                  <a:t>caused by truncation? Let’s write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66" y="1319172"/>
                <a:ext cx="8475734" cy="1692771"/>
              </a:xfrm>
              <a:prstGeom prst="rect">
                <a:avLst/>
              </a:prstGeom>
              <a:blipFill rotWithShape="0">
                <a:blip r:embed="rId3"/>
                <a:stretch>
                  <a:fillRect l="-1295" t="-2878" b="-29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3465" y="3312628"/>
                <a:ext cx="5499646" cy="865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mr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s-I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mr-I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is-I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is-I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mr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s-I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mr-I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!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65" y="3312628"/>
                <a:ext cx="5499646" cy="86575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56392" y="4541034"/>
                <a:ext cx="4536435" cy="840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is-IS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mr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s-I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mr-I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!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sz="20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C</m:t>
                      </m:r>
                      <m:r>
                        <a:rPr lang="en-US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392" y="4541034"/>
                <a:ext cx="4536435" cy="84055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66406" y="4423077"/>
                <a:ext cx="2989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And as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  <m:r>
                      <a:rPr lang="is-I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sz="2400" dirty="0"/>
                  <a:t> we write: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06" y="4423077"/>
                <a:ext cx="2989986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3265" t="-9333" r="-2041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/>
          <p:cNvSpPr/>
          <p:nvPr/>
        </p:nvSpPr>
        <p:spPr>
          <a:xfrm>
            <a:off x="2912683" y="5545334"/>
            <a:ext cx="401210" cy="103845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6081" y="5589512"/>
            <a:ext cx="24120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Error due to Taylor approximation of degree 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256391" y="5644289"/>
                <a:ext cx="4620367" cy="840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is-IS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mr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s-I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mr-I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!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𝑂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391" y="5644289"/>
                <a:ext cx="4620367" cy="84055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3810000" y="185295"/>
            <a:ext cx="5257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“Polynomial Approximation with Derivatives” </a:t>
            </a:r>
            <a:r>
              <a:rPr lang="mr-IN" dirty="0"/>
              <a:t>–</a:t>
            </a:r>
            <a:r>
              <a:rPr lang="en-US" dirty="0"/>
              <a:t> Part 2</a:t>
            </a:r>
          </a:p>
        </p:txBody>
      </p:sp>
    </p:spTree>
    <p:extLst>
      <p:ext uri="{BB962C8B-B14F-4D97-AF65-F5344CB8AC3E}">
        <p14:creationId xmlns:p14="http://schemas.microsoft.com/office/powerpoint/2010/main" val="2043731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7157" y="-143800"/>
            <a:ext cx="7772400" cy="1143000"/>
          </a:xfrm>
        </p:spPr>
        <p:txBody>
          <a:bodyPr/>
          <a:lstStyle/>
          <a:p>
            <a:r>
              <a:rPr lang="en-US" dirty="0"/>
              <a:t>Taylor series with remainder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7200" y="2166286"/>
                <a:ext cx="5499646" cy="865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mr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s-I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mr-I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is-I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is-I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mr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is-I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mr-IN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!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166286"/>
                <a:ext cx="5499646" cy="8657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466" y="1143000"/>
                <a:ext cx="8323333" cy="1215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be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charset="0"/>
                      </a:rPr>
                      <m:t>(</m:t>
                    </m:r>
                    <m:r>
                      <a:rPr lang="en-US" sz="2200" i="1" dirty="0" smtClean="0">
                        <a:latin typeface="Cambria Math" charset="0"/>
                      </a:rPr>
                      <m:t>𝑛</m:t>
                    </m:r>
                    <m:r>
                      <a:rPr lang="en-US" sz="2200" i="1" dirty="0" smtClean="0">
                        <a:latin typeface="Cambria Math" charset="0"/>
                      </a:rPr>
                      <m:t>+1)</m:t>
                    </m:r>
                  </m:oMath>
                </a14:m>
                <a:r>
                  <a:rPr lang="en-US" sz="2200" dirty="0"/>
                  <a:t>-</a:t>
                </a:r>
                <a:r>
                  <a:rPr lang="en-US" sz="2400" dirty="0"/>
                  <a:t>times differentiable on the interval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,</m:t>
                    </m:r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400" dirty="0"/>
                  <a:t>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200" dirty="0"/>
                  <a:t> </a:t>
                </a:r>
                <a:r>
                  <a:rPr lang="en-US" sz="2400" dirty="0"/>
                  <a:t>continuous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sz="22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lang="en-US" sz="2200" i="1">
                        <a:latin typeface="Cambria Math" charset="0"/>
                      </a:rPr>
                      <m:t>,</m:t>
                    </m:r>
                    <m:r>
                      <a:rPr lang="en-US" sz="2200" i="1">
                        <a:latin typeface="Cambria Math" charset="0"/>
                      </a:rPr>
                      <m:t>𝑥</m:t>
                    </m:r>
                    <m:r>
                      <a:rPr lang="en-US" sz="2200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2200" dirty="0"/>
                  <a:t>,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h</m:t>
                    </m:r>
                    <m:r>
                      <a:rPr lang="en-US" sz="2200" b="0" i="0" smtClean="0">
                        <a:latin typeface="Cambria Math" charset="0"/>
                      </a:rPr>
                      <m:t>=</m:t>
                    </m:r>
                    <m:r>
                      <a:rPr lang="en-US" sz="2200" i="1">
                        <a:latin typeface="Cambria Math" charset="0"/>
                      </a:rPr>
                      <m:t>𝑥</m:t>
                    </m:r>
                    <m:r>
                      <a:rPr lang="en-US" sz="2200" b="0" i="0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sz="22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66" y="1143000"/>
                <a:ext cx="8323333" cy="1215654"/>
              </a:xfrm>
              <a:prstGeom prst="rect">
                <a:avLst/>
              </a:prstGeom>
              <a:blipFill rotWithShape="0">
                <a:blip r:embed="rId4"/>
                <a:stretch>
                  <a:fillRect l="-1172" t="-3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7157" y="3251560"/>
                <a:ext cx="832333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Then there exists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  <m:r>
                          <a:rPr lang="en-US" sz="2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∈(</m:t>
                        </m:r>
                        <m:r>
                          <a:rPr lang="en-US" sz="22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𝑜</m:t>
                        </m:r>
                      </m:sub>
                    </m:sSub>
                    <m:r>
                      <a:rPr lang="en-US" sz="2200" b="0" i="1" smtClean="0">
                        <a:latin typeface="Cambria Math" charset="0"/>
                      </a:rPr>
                      <m:t>,</m:t>
                    </m:r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  <m:r>
                      <a:rPr lang="en-US" sz="22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400" dirty="0"/>
                  <a:t>so that 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57" y="3251560"/>
                <a:ext cx="8323333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09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7203" y="3868975"/>
                <a:ext cx="5880328" cy="840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mr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s-I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mr-I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mr-I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s-I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𝜉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+1)!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𝜉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3" y="3868975"/>
                <a:ext cx="5880328" cy="84055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17157" y="4921296"/>
                <a:ext cx="832333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And since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r-HR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𝜉</m:t>
                        </m:r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hr-HR" sz="2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h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57" y="4921296"/>
                <a:ext cx="8323333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09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3466" y="5553487"/>
                <a:ext cx="5328445" cy="840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mr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s-I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mr-I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hr-HR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mr-I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s-I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𝜉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+1)!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r>
                                <a:rPr lang="en-US" sz="2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66" y="5553487"/>
                <a:ext cx="5328445" cy="84055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/>
          <p:cNvSpPr/>
          <p:nvPr/>
        </p:nvSpPr>
        <p:spPr>
          <a:xfrm rot="16200000">
            <a:off x="4911261" y="3525105"/>
            <a:ext cx="401210" cy="245132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038600" y="4958289"/>
            <a:ext cx="1871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Taylor remainder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934200" y="4150750"/>
                <a:ext cx="20256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4150750"/>
                <a:ext cx="2025683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3614" t="-6667" r="-3614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525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4800" y="228600"/>
            <a:ext cx="7772400" cy="1143000"/>
          </a:xfrm>
          <a:prstGeom prst="rect">
            <a:avLst/>
          </a:prstGeom>
        </p:spPr>
        <p:txBody>
          <a:bodyPr bIns="91440" anchor="b" anchorCtr="0">
            <a:normAutofit fontScale="9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Demo: Polynomial Approximation with Derivatives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1825914"/>
            <a:ext cx="1536700" cy="124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895350"/>
            <a:ext cx="4833400" cy="3238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977" y="1860550"/>
            <a:ext cx="1422400" cy="1308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9493" y="4965989"/>
            <a:ext cx="2628900" cy="381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3657600"/>
            <a:ext cx="4757582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4800" y="228600"/>
            <a:ext cx="7772400" cy="1143000"/>
          </a:xfrm>
          <a:prstGeom prst="rect">
            <a:avLst/>
          </a:prstGeom>
        </p:spPr>
        <p:txBody>
          <a:bodyPr bIns="91440" anchor="b" anchorCtr="0">
            <a:normAutofit fontScale="9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Demo: Polynomial Approximation with Derivatives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66" y="1371600"/>
            <a:ext cx="1536700" cy="124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541" y="1435100"/>
            <a:ext cx="1422400" cy="1308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66" y="2806700"/>
            <a:ext cx="2628900" cy="381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1" y="948312"/>
            <a:ext cx="3810000" cy="25527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6200" y="3422073"/>
            <a:ext cx="51054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630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33749</TotalTime>
  <Words>868</Words>
  <Application>Microsoft Macintosh PowerPoint</Application>
  <PresentationFormat>On-screen Show (4:3)</PresentationFormat>
  <Paragraphs>157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Cambria Math</vt:lpstr>
      <vt:lpstr>Franklin Gothic Book</vt:lpstr>
      <vt:lpstr>Perpetua</vt:lpstr>
      <vt:lpstr>Wingdings 2</vt:lpstr>
      <vt:lpstr>Equity</vt:lpstr>
      <vt:lpstr>Truncation errors: using Taylor series to approximation functions</vt:lpstr>
      <vt:lpstr>PowerPoint Presentation</vt:lpstr>
      <vt:lpstr>Taylor Series</vt:lpstr>
      <vt:lpstr>Taylor Series</vt:lpstr>
      <vt:lpstr>PowerPoint Presentation</vt:lpstr>
      <vt:lpstr>Taylor Series</vt:lpstr>
      <vt:lpstr>Taylor series with remainder</vt:lpstr>
      <vt:lpstr>PowerPoint Presentation</vt:lpstr>
      <vt:lpstr>PowerPoint Presentation</vt:lpstr>
      <vt:lpstr>PowerPoint Presentation</vt:lpstr>
      <vt:lpstr>PowerPoint Presentation</vt:lpstr>
      <vt:lpstr>Using Taylor approximations to obtain derivatives</vt:lpstr>
      <vt:lpstr>Using Taylor approximations to obtain derivatives</vt:lpstr>
      <vt:lpstr>PowerPoint Presentation</vt:lpstr>
      <vt:lpstr>Computing integrals using Taylor Series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Solid Mechanics TAM 251</dc:title>
  <dc:creator>Mariana Silva Sohn</dc:creator>
  <cp:lastModifiedBy>Silva, Mariana Teixeira</cp:lastModifiedBy>
  <cp:revision>645</cp:revision>
  <cp:lastPrinted>2014-08-24T21:59:06Z</cp:lastPrinted>
  <dcterms:created xsi:type="dcterms:W3CDTF">2012-07-21T17:56:31Z</dcterms:created>
  <dcterms:modified xsi:type="dcterms:W3CDTF">2021-01-20T19:29:39Z</dcterms:modified>
</cp:coreProperties>
</file>